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91" r:id="rId6"/>
    <p:sldId id="299" r:id="rId7"/>
    <p:sldId id="314" r:id="rId8"/>
    <p:sldId id="313" r:id="rId9"/>
    <p:sldId id="300" r:id="rId10"/>
    <p:sldId id="301" r:id="rId11"/>
    <p:sldId id="302" r:id="rId12"/>
    <p:sldId id="303" r:id="rId13"/>
    <p:sldId id="305" r:id="rId14"/>
    <p:sldId id="306" r:id="rId15"/>
    <p:sldId id="307" r:id="rId16"/>
    <p:sldId id="308" r:id="rId17"/>
    <p:sldId id="309" r:id="rId18"/>
    <p:sldId id="298" r:id="rId19"/>
    <p:sldId id="311" r:id="rId20"/>
    <p:sldId id="310" r:id="rId21"/>
    <p:sldId id="276" r:id="rId22"/>
    <p:sldId id="286" r:id="rId23"/>
    <p:sldId id="287" r:id="rId24"/>
    <p:sldId id="288" r:id="rId25"/>
    <p:sldId id="289" r:id="rId26"/>
    <p:sldId id="312" r:id="rId27"/>
    <p:sldId id="316" r:id="rId28"/>
    <p:sldId id="317" r:id="rId29"/>
    <p:sldId id="320" r:id="rId30"/>
    <p:sldId id="318" r:id="rId31"/>
    <p:sldId id="319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6408" autoAdjust="0"/>
  </p:normalViewPr>
  <p:slideViewPr>
    <p:cSldViewPr snapToGrid="0" showGuides="1">
      <p:cViewPr varScale="1">
        <p:scale>
          <a:sx n="70" d="100"/>
          <a:sy n="70" d="100"/>
        </p:scale>
        <p:origin x="704" y="6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24/11/2022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24/11/2022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67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083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2434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69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536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8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163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304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888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2722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3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103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191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20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4659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590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373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2784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972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17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500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095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88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10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37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249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=""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24/11/2022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0" y="3003908"/>
            <a:ext cx="11234057" cy="1661993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pt-BR" b="1" dirty="0">
                <a:solidFill>
                  <a:schemeClr val="bg1"/>
                </a:solidFill>
              </a:rPr>
              <a:t>6ª Geração de Computadores</a:t>
            </a: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4" name="Losango 3">
            <a:extLst>
              <a:ext uri="{FF2B5EF4-FFF2-40B4-BE49-F238E27FC236}">
                <a16:creationId xmlns=""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=""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=""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19" y="2440564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=""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=""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45919F04-86F9-7F1B-755C-E2E68DC52033}"/>
              </a:ext>
            </a:extLst>
          </p:cNvPr>
          <p:cNvSpPr txBox="1"/>
          <p:nvPr/>
        </p:nvSpPr>
        <p:spPr>
          <a:xfrm>
            <a:off x="214985" y="3668552"/>
            <a:ext cx="117130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chemeClr val="accent4"/>
                </a:solidFill>
              </a:rPr>
              <a:t>Arquitetura e organização de computadores</a:t>
            </a:r>
            <a:endParaRPr lang="pt-BR" sz="44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896529E3-2CF1-9A6B-FC7F-0BB3A580FF05}"/>
              </a:ext>
            </a:extLst>
          </p:cNvPr>
          <p:cNvSpPr txBox="1"/>
          <p:nvPr/>
        </p:nvSpPr>
        <p:spPr>
          <a:xfrm>
            <a:off x="-1" y="6444343"/>
            <a:ext cx="278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Professor: </a:t>
            </a:r>
            <a:r>
              <a:rPr lang="pt-BR" sz="2400" b="1" dirty="0" err="1">
                <a:solidFill>
                  <a:schemeClr val="bg1"/>
                </a:solidFill>
              </a:rPr>
              <a:t>Thalles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3288632" y="2880154"/>
            <a:ext cx="5614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+mj-lt"/>
              </a:rPr>
              <a:t>Inteligência</a:t>
            </a:r>
          </a:p>
          <a:p>
            <a:pPr algn="ctr"/>
            <a:r>
              <a:rPr lang="pt-BR" sz="4000" b="1" dirty="0">
                <a:latin typeface="+mj-lt"/>
              </a:rPr>
              <a:t> </a:t>
            </a:r>
            <a:r>
              <a:rPr lang="pt-BR" sz="4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Artificial</a:t>
            </a:r>
          </a:p>
        </p:txBody>
      </p:sp>
    </p:spTree>
    <p:extLst>
      <p:ext uri="{BB962C8B-B14F-4D97-AF65-F5344CB8AC3E}">
        <p14:creationId xmlns:p14="http://schemas.microsoft.com/office/powerpoint/2010/main" val="962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O que é IA?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1166842"/>
            <a:ext cx="586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É a ciência de treinar computadores para emular processos que requerem inteligência.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Podemos definir inteligência artificial, no grosso modo, como a capacidade das máquinas de pensarem como seres humanos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aprender, perceber e decidir quais caminhos seguir, de forma racional, diante de determinadas situações.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4BB6002A-4F45-A465-57AB-A92AF97D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2" y="1892834"/>
            <a:ext cx="5468748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3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35751E00-B13D-EF83-89F0-E4EA61494749}"/>
              </a:ext>
            </a:extLst>
          </p:cNvPr>
          <p:cNvSpPr txBox="1"/>
          <p:nvPr/>
        </p:nvSpPr>
        <p:spPr>
          <a:xfrm>
            <a:off x="6019801" y="1536173"/>
            <a:ext cx="5867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Segoe UI Light (Corpo)"/>
              </a:rPr>
              <a:t>Vai além da programação de ordens específicas</a:t>
            </a:r>
            <a:r>
              <a:rPr lang="pt-BR" sz="2400" dirty="0">
                <a:latin typeface="Segoe UI Light (Corpo)"/>
              </a:rPr>
              <a:t> para tomar decisões de forma autônoma, baseadas em padrões de enormes bancos de dados.</a:t>
            </a:r>
          </a:p>
          <a:p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Sistemas ou máquinas que imitam a inteligência humana para realizar tarefas e podem se aprimorar iterativamente com base nas informações que coletam.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3" y="1280431"/>
            <a:ext cx="4626321" cy="46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55574" y="532449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Uso da IA no cotidiano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236764" y="532449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D1B59F19-3F77-36E5-89BD-9D365B7F4AA0}"/>
              </a:ext>
            </a:extLst>
          </p:cNvPr>
          <p:cNvSpPr txBox="1"/>
          <p:nvPr/>
        </p:nvSpPr>
        <p:spPr>
          <a:xfrm>
            <a:off x="228600" y="1536174"/>
            <a:ext cx="5867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Usando IA é possível que máquinas </a:t>
            </a:r>
            <a:r>
              <a:rPr lang="pt-BR" sz="2400" b="1" dirty="0">
                <a:latin typeface="Segoe UI Light (Corpo)"/>
              </a:rPr>
              <a:t>compreendam, traduzam, analisem e até mesmo reproduzam</a:t>
            </a:r>
            <a:r>
              <a:rPr lang="pt-BR" sz="2400" dirty="0">
                <a:latin typeface="Segoe UI Light (Corpo)"/>
              </a:rPr>
              <a:t> a linguagem humana.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</a:rPr>
              <a:t>Reconhecer a escrita ou um comando de voz e compreender o objetivo da solicitação, agindo de acordo com o pedido.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DB5723CC-5151-0203-1ADC-F46E457A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61" y="1639287"/>
            <a:ext cx="5369139" cy="35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B0DA5290-E000-F984-4FB6-DF42BA619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1407"/>
            <a:ext cx="7195457" cy="5396593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55574" y="532449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Uso da IA no cotidiano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236764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D1B59F19-3F77-36E5-89BD-9D365B7F4AA0}"/>
              </a:ext>
            </a:extLst>
          </p:cNvPr>
          <p:cNvSpPr txBox="1"/>
          <p:nvPr/>
        </p:nvSpPr>
        <p:spPr>
          <a:xfrm>
            <a:off x="3401499" y="869360"/>
            <a:ext cx="5861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 err="1">
                <a:latin typeface="Segoe UI Light (Corpo)"/>
              </a:rPr>
              <a:t>Chatbots</a:t>
            </a:r>
            <a:r>
              <a:rPr lang="pt-BR" sz="2400" dirty="0">
                <a:latin typeface="Segoe UI Light (Corpo)"/>
              </a:rPr>
              <a:t>  - Usam a IA para entender os problemas dos clientes mais rapidamente e fornecer respostas mais eficientes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E7A71498-C4A9-74AC-8293-D3C9A56E5915}"/>
              </a:ext>
            </a:extLst>
          </p:cNvPr>
          <p:cNvSpPr txBox="1"/>
          <p:nvPr/>
        </p:nvSpPr>
        <p:spPr>
          <a:xfrm>
            <a:off x="4974199" y="2498010"/>
            <a:ext cx="5867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Assistentes inteligentes usam a IA para analisar informações críticas de grandes conjuntos de dados de texto livre para melhorar a programação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52531558-6A06-4981-B6D0-61F922A5F4DD}"/>
              </a:ext>
            </a:extLst>
          </p:cNvPr>
          <p:cNvSpPr txBox="1"/>
          <p:nvPr/>
        </p:nvSpPr>
        <p:spPr>
          <a:xfrm>
            <a:off x="5341592" y="4755891"/>
            <a:ext cx="6351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Os mecanismos de recomendação podem fornecer recomendações automatizadas para programas de TV com base nos hábitos de visualização dos usuários</a:t>
            </a:r>
          </a:p>
        </p:txBody>
      </p:sp>
    </p:spTree>
    <p:extLst>
      <p:ext uri="{BB962C8B-B14F-4D97-AF65-F5344CB8AC3E}">
        <p14:creationId xmlns:p14="http://schemas.microsoft.com/office/powerpoint/2010/main" val="2515952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3288632" y="2880154"/>
            <a:ext cx="5614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+mj-lt"/>
              </a:rPr>
              <a:t>Trabalho em</a:t>
            </a:r>
          </a:p>
          <a:p>
            <a:pPr algn="ctr"/>
            <a:r>
              <a:rPr lang="pt-BR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Nuvem</a:t>
            </a:r>
            <a:endParaRPr lang="pt-BR" sz="4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14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Nuvem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228600" y="743843"/>
            <a:ext cx="6096000" cy="193229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Brasil, a tecnologia de computação em nuvem é muito recente, mas está se tornando madura muito rapidamente</a:t>
            </a:r>
            <a:r>
              <a:rPr lang="pt-BR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Empresas 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médio, pequeno e grande porte estão adotando a tecnologia gradativamente. O serviço começou a ser oferecido comercialmente em 2008 e em 2012 está ocorrendo uma grande adoção de computação em nuvem (em inglês, </a:t>
            </a:r>
            <a:r>
              <a:rPr lang="pt-BR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refere-se à utilização da memória e das capacidades de armazenamento e cálculo de computadores e servidores compartilhados e interligados por meio da Internet, seguindo o princípio da computação em grade. </a:t>
            </a:r>
            <a:r>
              <a:rPr lang="pt-BR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armazenamento à Internet — a “grande nuvem” de computadores — sendo necessários somente os dispositivos de entrada (teclado, mouse) e saída (monitor), e no caso dos aparelhos móveis, teclado e tela. De dados é feito em serviços que poderão ser acessados de qualquer lugar do mundo, a qualquer hora, não havendo necessidade de instalação de programas ou de armazenar dados. O acesso a programas, serviços e arquivos é remoto, através da Internet – daí a alusão à nuvem. O uso desse modelo (ambiente) é mais viável do que o uso de unidades físicas. O PC ou aparelho móvel torna-se apenas um chip ligado. Os seguintes serviços atualmente são oferecidos por empresas:</a:t>
            </a:r>
            <a:endParaRPr lang="pt-B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• Servidor </a:t>
            </a:r>
            <a:r>
              <a:rPr lang="pt-BR" dirty="0" err="1"/>
              <a:t>Cloud</a:t>
            </a:r>
            <a:endParaRPr lang="pt-BR" dirty="0"/>
          </a:p>
          <a:p>
            <a:r>
              <a:rPr lang="pt-BR" dirty="0"/>
              <a:t>• Hospedagem de Sites em </a:t>
            </a:r>
            <a:r>
              <a:rPr lang="pt-BR" dirty="0" err="1"/>
              <a:t>Cloud</a:t>
            </a:r>
            <a:endParaRPr lang="pt-BR" dirty="0"/>
          </a:p>
          <a:p>
            <a:r>
              <a:rPr lang="pt-BR" dirty="0"/>
              <a:t>• </a:t>
            </a:r>
            <a:r>
              <a:rPr lang="pt-BR" dirty="0" err="1"/>
              <a:t>Load</a:t>
            </a:r>
            <a:r>
              <a:rPr lang="pt-BR" dirty="0"/>
              <a:t> </a:t>
            </a:r>
            <a:r>
              <a:rPr lang="pt-BR" dirty="0" err="1"/>
              <a:t>Balancer</a:t>
            </a:r>
            <a:r>
              <a:rPr lang="pt-BR" dirty="0"/>
              <a:t> em </a:t>
            </a:r>
            <a:r>
              <a:rPr lang="pt-BR" dirty="0" err="1"/>
              <a:t>Cloud</a:t>
            </a:r>
            <a:endParaRPr lang="pt-BR" dirty="0"/>
          </a:p>
          <a:p>
            <a:r>
              <a:rPr lang="pt-BR" dirty="0"/>
              <a:t>• </a:t>
            </a:r>
            <a:r>
              <a:rPr lang="pt-BR" dirty="0" err="1"/>
              <a:t>Email</a:t>
            </a:r>
            <a:r>
              <a:rPr lang="pt-BR" dirty="0"/>
              <a:t> em </a:t>
            </a:r>
            <a:r>
              <a:rPr lang="pt-BR" dirty="0" err="1"/>
              <a:t>Cloud</a:t>
            </a:r>
            <a:endParaRPr lang="pt-B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Arquitetura em nuvem é muito mais que apenas um conjunto (embora massivo) de servidores interligados. Requer uma infraestrutura de gerenciamento desse grande fluxo de dados que, incluindo funções para aprovisionamento e compartilhamento de recursos computacionais, equilíbrio dinâmico do </a:t>
            </a:r>
            <a:r>
              <a:rPr lang="pt-BR" dirty="0" err="1"/>
              <a:t>workload</a:t>
            </a:r>
            <a:r>
              <a:rPr lang="pt-BR" dirty="0"/>
              <a:t> e monitoração do desempenho, crítico é a segurança, considerando que os dados ficam “online” o tempo todo. Os sistemas operacionais para Internet mais utilizados são: Google Chrome OS: Desenvolvido pela Google, já incorporado nos </a:t>
            </a:r>
            <a:r>
              <a:rPr lang="pt-BR" dirty="0" err="1"/>
              <a:t>Chromebooks</a:t>
            </a:r>
            <a:r>
              <a:rPr lang="pt-BR" dirty="0"/>
              <a:t>, disponíveis desde 15 de junho de 2011. Trabalha com uma interface diferente, semelhante ao do Google Chrome, em que todas as aplicações ou arquivos são salvos na nuvem e sincronizados com sua conta do Google, sem necessidade de salvá-los no computador, já que o HD dos dois modelos de </a:t>
            </a:r>
            <a:r>
              <a:rPr lang="pt-BR" dirty="0" err="1"/>
              <a:t>Chromebooks</a:t>
            </a:r>
            <a:r>
              <a:rPr lang="pt-BR" dirty="0"/>
              <a:t> anunciados contam com apenas 16gb de HD. </a:t>
            </a:r>
            <a:endParaRPr lang="pt-BR" dirty="0" smtClean="0"/>
          </a:p>
          <a:p>
            <a:r>
              <a:rPr lang="pt-BR" dirty="0"/>
              <a:t>Atualmente, a computação em nuvem é dividida em seis tipos:</a:t>
            </a:r>
          </a:p>
          <a:p>
            <a:pPr lvl="0"/>
            <a:r>
              <a:rPr lang="pt-BR" b="1" dirty="0" err="1"/>
              <a:t>IaaS</a:t>
            </a:r>
            <a:r>
              <a:rPr lang="pt-BR" dirty="0"/>
              <a:t> – </a:t>
            </a:r>
            <a:r>
              <a:rPr lang="pt-BR" dirty="0" err="1"/>
              <a:t>Infrastructure</a:t>
            </a:r>
            <a:r>
              <a:rPr lang="pt-BR" dirty="0"/>
              <a:t> as a Service ou </a:t>
            </a:r>
            <a:r>
              <a:rPr lang="pt-BR" dirty="0" err="1"/>
              <a:t>Infra-estrutura</a:t>
            </a:r>
            <a:r>
              <a:rPr lang="pt-BR" dirty="0"/>
              <a:t> como Serviço. </a:t>
            </a:r>
          </a:p>
          <a:p>
            <a:pPr lvl="0"/>
            <a:r>
              <a:rPr lang="pt-BR" b="1" dirty="0" err="1"/>
              <a:t>PaaS</a:t>
            </a:r>
            <a:r>
              <a:rPr lang="pt-BR" dirty="0"/>
              <a:t> – </a:t>
            </a:r>
            <a:r>
              <a:rPr lang="pt-BR" dirty="0" err="1"/>
              <a:t>Plataform</a:t>
            </a:r>
            <a:r>
              <a:rPr lang="pt-BR" dirty="0"/>
              <a:t> as a Service ou Plataforma como Serviço. </a:t>
            </a:r>
          </a:p>
          <a:p>
            <a:pPr lvl="0"/>
            <a:r>
              <a:rPr lang="pt-BR" b="1" dirty="0" err="1"/>
              <a:t>DaaS</a:t>
            </a:r>
            <a:r>
              <a:rPr lang="pt-BR" dirty="0"/>
              <a:t> – </a:t>
            </a:r>
            <a:r>
              <a:rPr lang="pt-BR" dirty="0" err="1"/>
              <a:t>Development</a:t>
            </a:r>
            <a:r>
              <a:rPr lang="pt-BR" dirty="0"/>
              <a:t> as a Service ou Desenvolvimento como Serviço. </a:t>
            </a:r>
          </a:p>
          <a:p>
            <a:pPr lvl="0"/>
            <a:r>
              <a:rPr lang="pt-BR" b="1" dirty="0"/>
              <a:t>SaaS</a:t>
            </a:r>
            <a:r>
              <a:rPr lang="pt-BR" dirty="0"/>
              <a:t> – Software as a Service ou Software como Serviço.</a:t>
            </a:r>
          </a:p>
          <a:p>
            <a:pPr lvl="0"/>
            <a:r>
              <a:rPr lang="pt-BR" b="1" dirty="0" err="1"/>
              <a:t>CaaS</a:t>
            </a:r>
            <a:r>
              <a:rPr lang="pt-BR" dirty="0"/>
              <a:t> – Communication as a Service ou Comunicação como Serviço.</a:t>
            </a:r>
          </a:p>
          <a:p>
            <a:pPr lvl="0"/>
            <a:r>
              <a:rPr lang="pt-BR" b="1" dirty="0" err="1"/>
              <a:t>EaaS</a:t>
            </a:r>
            <a:r>
              <a:rPr lang="pt-BR" dirty="0"/>
              <a:t> – </a:t>
            </a:r>
            <a:r>
              <a:rPr lang="pt-BR" dirty="0" err="1"/>
              <a:t>Everything</a:t>
            </a:r>
            <a:r>
              <a:rPr lang="pt-BR" dirty="0"/>
              <a:t> as a Service ou Tudo como Serviço.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Nas nuvens híbridas temos uma composição dos modelos de nuvens públicas e privadas. Elas permitem que uma nuvem privada possa ter seus recursos ampliados a partir de uma reserva de recursos em uma nuvem pública. Essa característica possui a vantagem de manter os níveis de serviço mesmo que haja flutuações rápidas na necessidade dos recursos.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A conexão entre as nuvens pública e privada pode ser usada até mesmo em tarefas periódicas que são mais facilmente implementadas nas nuvens públicas, por exemplo. O termo computação em ondas é, em geral, utilizado quando se refere às nuvens híbridas.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324600" y="1288307"/>
            <a:ext cx="6096000" cy="312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3288631" y="2880154"/>
            <a:ext cx="5614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+mj-lt"/>
              </a:rPr>
              <a:t>I.O.T.</a:t>
            </a:r>
          </a:p>
          <a:p>
            <a:pPr algn="ctr"/>
            <a:r>
              <a:rPr lang="pt-BR" sz="4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Internet das coisas</a:t>
            </a:r>
          </a:p>
        </p:txBody>
      </p:sp>
    </p:spTree>
    <p:extLst>
      <p:ext uri="{BB962C8B-B14F-4D97-AF65-F5344CB8AC3E}">
        <p14:creationId xmlns:p14="http://schemas.microsoft.com/office/powerpoint/2010/main" val="19504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O que é IOT?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910696"/>
            <a:ext cx="5867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 Internet das Coisas (IoT) basicamente é a </a:t>
            </a:r>
            <a:r>
              <a:rPr lang="pt-BR" sz="2400" b="1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rede que incorpora objetos físicos 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equipados com sensores, software e outras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objetivo é conectar e </a:t>
            </a:r>
            <a:r>
              <a:rPr lang="pt-BR" sz="2400" b="1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trocar dados 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com outros dispositivos e sistemas também conectados através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Esses dispositivos variam de objetos domésticos comuns (como um smartphone) a ferramentas industriais sofisticadas (como sensores e robôs automáticos, por exemplo).</a:t>
            </a:r>
            <a:endParaRPr lang="pt-BR" sz="2400" dirty="0">
              <a:latin typeface="Segoe UI Light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F6C7AE27-F549-DD39-C977-491EEF80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05" y="1447799"/>
            <a:ext cx="7307295" cy="45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O que é IOT?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1236204"/>
            <a:ext cx="1173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	De maneira resumida, um dispositivo é equipado com determinados mecanismos que possibilitam a conexão com uma rede (Wi-fi, bluetooth), esses dispositivos conectados “conversam” entre si, fazendo que os objetos consigam acessar diversas informações armazenadas na nuvem e aprendem com esses dados, utilizando os princípios de Aprendizado de Máquina(Machine Learning).(Inteligência artificial).</a:t>
            </a:r>
            <a:endParaRPr lang="pt-BR" sz="2400" dirty="0">
              <a:latin typeface="Segoe UI Light (Corpo)"/>
            </a:endParaRPr>
          </a:p>
        </p:txBody>
      </p:sp>
      <p:pic>
        <p:nvPicPr>
          <p:cNvPr id="1026" name="Picture 2" descr="Whatsapp Logo – PNG e Vetor – Download de Logo">
            <a:extLst>
              <a:ext uri="{FF2B5EF4-FFF2-40B4-BE49-F238E27FC236}">
                <a16:creationId xmlns="" xmlns:a16="http://schemas.microsoft.com/office/drawing/2014/main" id="{FA1D206D-251F-5DEC-4F2C-727371D2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73" y="3833103"/>
            <a:ext cx="2393277" cy="24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Logo (PNG e SVG) Download Vetorial Transparente">
            <a:extLst>
              <a:ext uri="{FF2B5EF4-FFF2-40B4-BE49-F238E27FC236}">
                <a16:creationId xmlns="" xmlns:a16="http://schemas.microsoft.com/office/drawing/2014/main" id="{E32B16F6-2B22-4B46-2B14-E83A63F3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95" y="3833103"/>
            <a:ext cx="2404409" cy="24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60F8544-2B85-9E93-B466-E49D49493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23" y="3553543"/>
            <a:ext cx="2963527" cy="29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1644316" y="2880154"/>
            <a:ext cx="8903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+mj-lt"/>
              </a:rPr>
              <a:t>Início da</a:t>
            </a:r>
            <a:endParaRPr lang="pt-BR" sz="4000" b="1" dirty="0">
              <a:latin typeface="+mj-lt"/>
            </a:endParaRPr>
          </a:p>
          <a:p>
            <a:pPr algn="ctr"/>
            <a:r>
              <a:rPr lang="pt-BR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6º Geração de Computadores</a:t>
            </a:r>
            <a:endParaRPr lang="pt-BR" sz="4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46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Pra que serve IOT?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6155061" y="914001"/>
            <a:ext cx="5867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Através da IOT coisas físicas podem compartilhar e coletar dados com o </a:t>
            </a:r>
            <a:r>
              <a:rPr lang="pt-BR" sz="2400" b="1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mínimo de intervenção humana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Os sistemas digitais podem gravar, monitorar e ajustar cada interação entre itens conectados.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podemos conectar objetos do cotidiano como: eletrodomésticos, carros, termostatos, babás eletrônicas - à Internet, é possível uma comunicação perfeita e rápida entre pessoas, processos, máquinas 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76F91285-04B5-98DA-2F5B-4698F8DC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2" y="2616129"/>
            <a:ext cx="5892328" cy="393018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F30B1648-5050-2A9D-613B-EE03826C9817}"/>
              </a:ext>
            </a:extLst>
          </p:cNvPr>
          <p:cNvSpPr/>
          <p:nvPr/>
        </p:nvSpPr>
        <p:spPr>
          <a:xfrm>
            <a:off x="70349" y="746149"/>
            <a:ext cx="1972763" cy="6647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Saúde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526EB7BE-7614-A297-D650-053933FC331E}"/>
              </a:ext>
            </a:extLst>
          </p:cNvPr>
          <p:cNvSpPr/>
          <p:nvPr/>
        </p:nvSpPr>
        <p:spPr>
          <a:xfrm>
            <a:off x="1056730" y="1506279"/>
            <a:ext cx="1972763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Educação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651B21DA-00E7-844E-A978-6F1E72AEBDFB}"/>
              </a:ext>
            </a:extLst>
          </p:cNvPr>
          <p:cNvSpPr/>
          <p:nvPr/>
        </p:nvSpPr>
        <p:spPr>
          <a:xfrm>
            <a:off x="2454320" y="746149"/>
            <a:ext cx="1972763" cy="6647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Administração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84D85FBE-4DEC-BAAF-51F7-B3C578E6E6AF}"/>
              </a:ext>
            </a:extLst>
          </p:cNvPr>
          <p:cNvSpPr/>
          <p:nvPr/>
        </p:nvSpPr>
        <p:spPr>
          <a:xfrm>
            <a:off x="3440701" y="1506279"/>
            <a:ext cx="1972763" cy="6647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Estocagem</a:t>
            </a:r>
          </a:p>
        </p:txBody>
      </p:sp>
    </p:spTree>
    <p:extLst>
      <p:ext uri="{BB962C8B-B14F-4D97-AF65-F5344CB8AC3E}">
        <p14:creationId xmlns:p14="http://schemas.microsoft.com/office/powerpoint/2010/main" val="1188318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45929" y="522898"/>
            <a:ext cx="39460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Uso da IOT no cotidiano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3518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982176"/>
            <a:ext cx="5867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Tipos de objetos IOT do dia-a-dia</a:t>
            </a:r>
            <a:endParaRPr lang="pt-BR" sz="2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  Casa – </a:t>
            </a:r>
            <a:r>
              <a:rPr lang="pt-BR" sz="2400" dirty="0" err="1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Smart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TV, geladeiras e fechaduras inteligentes.</a:t>
            </a:r>
          </a:p>
          <a:p>
            <a:endParaRPr lang="pt-BR" sz="2400" dirty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pt-BR" sz="2400" dirty="0" err="1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Wearable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pt-BR" sz="2400" dirty="0" err="1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Smartwachs</a:t>
            </a:r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e headphones.</a:t>
            </a:r>
          </a:p>
          <a:p>
            <a:endParaRPr lang="pt-BR" sz="2400" dirty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  Saúde – Ajuda na interação do prontuário, agiliza o atendimento.</a:t>
            </a:r>
          </a:p>
          <a:p>
            <a:endParaRPr lang="pt-BR" sz="2400" dirty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effectLst/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  Agricultura - Ajudam no monitoramento da temperatura, umidade, ativando automaticamente os sistemas de irrigação.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D90AFBA5-25A4-A762-5CAF-DB0296269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84257"/>
            <a:ext cx="224598" cy="1768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35B6FEDE-7E63-AD82-F5C3-4C0D9CD34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1" y="2963209"/>
            <a:ext cx="224598" cy="1768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195DF80D-88D3-4B0F-E4DE-02DCC684B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20246"/>
            <a:ext cx="224598" cy="17687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42E7C986-216D-11D2-6583-267B2CC12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78936"/>
            <a:ext cx="224598" cy="17687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="" xmlns:a16="http://schemas.microsoft.com/office/drawing/2014/main" id="{8F92DFEC-D662-FAEC-A46B-FB3830A18B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91" y="1641252"/>
            <a:ext cx="2950400" cy="20241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7CFECA26-2948-9486-95AE-4333086F63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48" y="1641252"/>
            <a:ext cx="3171143" cy="202417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02DDF406-58AD-12C5-4C8C-932893232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48" y="3665431"/>
            <a:ext cx="3171143" cy="172348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="" xmlns:a16="http://schemas.microsoft.com/office/drawing/2014/main" id="{B8C7D6F1-301E-CAB9-BB53-260870EA3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8983" y="3665431"/>
            <a:ext cx="2963017" cy="17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45929" y="522898"/>
            <a:ext cx="39460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Uso da IOT no cotidiano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3518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0BE9496-BDCC-1DE8-4653-191DAD0D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32" y="910697"/>
            <a:ext cx="3151935" cy="55863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7E6EFE24-3D7A-1E92-9253-513167053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93" y="910697"/>
            <a:ext cx="3145528" cy="55863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825DBAA7-B584-5A90-7637-6DFE5CE5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578" y="910696"/>
            <a:ext cx="3138331" cy="55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3288632" y="3187931"/>
            <a:ext cx="5614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Processadores</a:t>
            </a:r>
            <a:endParaRPr lang="pt-BR" sz="4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80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Processadores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388620" y="823903"/>
            <a:ext cx="11574780" cy="5238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Atualmente estamos na sexta geração de computadores. Temos </a:t>
            </a:r>
            <a:r>
              <a:rPr lang="pt-BR" b="1" dirty="0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muitos </a:t>
            </a:r>
            <a:r>
              <a:rPr lang="pt-BR" b="1" dirty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fabricantes de microprocessadores no </a:t>
            </a:r>
            <a:r>
              <a:rPr lang="pt-BR" b="1" dirty="0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mercado, como: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pt-BR" sz="24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AMD</a:t>
            </a: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err="1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Analog</a:t>
            </a:r>
            <a:r>
              <a:rPr lang="pt-BR" sz="2000" b="1" i="1" dirty="0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i="1" dirty="0" err="1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Devices</a:t>
            </a:r>
            <a:endParaRPr lang="pt-BR" sz="20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err="1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Atmel</a:t>
            </a:r>
            <a:endParaRPr lang="pt-BR" sz="20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err="1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Cypress</a:t>
            </a:r>
            <a:endParaRPr lang="pt-BR" sz="20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err="1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Fairchild</a:t>
            </a:r>
            <a:endParaRPr lang="pt-BR" sz="20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0" lvl="3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b="1" i="1" dirty="0" smtClean="0">
                <a:latin typeface="Segoe UI Light (Corpo)"/>
                <a:ea typeface="Calibri" panose="020F0502020204030204" pitchFamily="34" charset="0"/>
                <a:cs typeface="Times New Roman" panose="02020603050405020304" pitchFamily="18" charset="0"/>
              </a:rPr>
              <a:t>Intel</a:t>
            </a:r>
            <a:endParaRPr lang="pt-BR" sz="1200" b="1" i="1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pt-BR" sz="1400" b="1" i="1" dirty="0" smtClean="0"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pt-BR" sz="1400" b="1" i="1" dirty="0">
              <a:effectLst/>
              <a:latin typeface="Segoe UI Light (Corpo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Mão segurando aparelho eletrônico&#10;&#10;Descrição gerada automaticamente com confiança médi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30" y="2194436"/>
            <a:ext cx="6216650" cy="36668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47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Processadores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Circuito eletrônico com fios&#10;&#10;Descrição gerada automaticamente com confiança médi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01" y="2509935"/>
            <a:ext cx="6060948" cy="30404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676656" y="760810"/>
            <a:ext cx="11448288" cy="477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Temos também como 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principais fabricantes mundiais de processadores para 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smartphones: </a:t>
            </a:r>
            <a:endParaRPr lang="pt-B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estão entre os cinco principais fabricantes de chips. </a:t>
            </a:r>
            <a:endParaRPr lang="pt-B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Qualcomm</a:t>
            </a: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Huawei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HiSilicon</a:t>
            </a: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</a:t>
            </a: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Samsung LSI</a:t>
            </a: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MediaTek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6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Processadores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i3, i5, i7 e i9: entenda a diferença entre os processadores da Intel -  Olhar Digit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4044940"/>
            <a:ext cx="4589145" cy="240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Uma imagem contendo Interface gráfica do usuário&#10;&#10;Descrição gerada automaticament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99" y="1947027"/>
            <a:ext cx="2119630" cy="20979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/>
          <p:cNvSpPr/>
          <p:nvPr/>
        </p:nvSpPr>
        <p:spPr>
          <a:xfrm>
            <a:off x="354711" y="855297"/>
            <a:ext cx="5652897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Ambas utilizam tecnologias como: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PCIe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® 5.0, WiFi® 6E ultrarrápido, tecnologia AMD EXPO™ estas sendo da fabricante AMD.</a:t>
            </a:r>
            <a:endParaRPr lang="pt-B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867400" y="3216631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Temos também: Intel®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Velocity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Intel® Turbo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Max 3.0 estas sendo da fabricante Intel®.</a:t>
            </a:r>
            <a:endParaRPr lang="pt-B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Características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07541" y="1073239"/>
            <a:ext cx="5188459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úmero 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núcleos de </a:t>
            </a: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24</a:t>
            </a: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Número 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threads 32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Clock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4,5 a 5,8 GHz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Memória cache 36MB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pt-BR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2" y="3853885"/>
            <a:ext cx="4116324" cy="27442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13" y="3738046"/>
            <a:ext cx="3360611" cy="297589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25011" y="3327581"/>
            <a:ext cx="400840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Tecnologia da Informação Verde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318498" y="3327581"/>
            <a:ext cx="509626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Supercondutores e materiais condutores </a:t>
            </a:r>
            <a:endParaRPr lang="pt-B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16" y="792723"/>
            <a:ext cx="5980176" cy="22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</a:rPr>
              <a:t>Processadores Quânticos</a:t>
            </a:r>
            <a:endParaRPr lang="pt-B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Sistema de processador quântico de 50 qubits da IBM — Foto: Divulgação/IB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81" y="1037018"/>
            <a:ext cx="3533775" cy="29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/>
          <p:cNvSpPr/>
          <p:nvPr/>
        </p:nvSpPr>
        <p:spPr>
          <a:xfrm>
            <a:off x="353568" y="4235931"/>
            <a:ext cx="11811000" cy="207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Processadores quânticos podem revolucionar a computação ao usar propriedades das partículas da física quântica para fazer </a:t>
            </a: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cálculos.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entanto, dificuldades na construção de versões práticas de computadores quânticos em grande escala mantinham a ideia restrita a experimentos de laboratório.</a:t>
            </a:r>
            <a:endParaRPr lang="pt-B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novo processador desenvolvido pela IBM tem 127 "</a:t>
            </a:r>
            <a:r>
              <a:rPr lang="pt-BR" b="1" dirty="0" err="1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qubits</a:t>
            </a:r>
            <a:r>
              <a:rPr lang="pt-BR" b="1" dirty="0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o dobro do dispositivo da IBM anterior. "</a:t>
            </a:r>
            <a:r>
              <a:rPr lang="pt-BR" b="1" dirty="0" err="1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Qubits</a:t>
            </a:r>
            <a:r>
              <a:rPr lang="pt-BR" b="1" dirty="0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são as unidades mais básicas de informação em um computador </a:t>
            </a:r>
            <a:r>
              <a:rPr lang="pt-BR" b="1" dirty="0" smtClean="0">
                <a:solidFill>
                  <a:srgbClr val="14141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quântico. </a:t>
            </a:r>
            <a:endParaRPr lang="pt-B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Início </a:t>
            </a:r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a Geração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5736772" y="855297"/>
            <a:ext cx="5715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A </a:t>
            </a:r>
            <a:r>
              <a:rPr lang="pt-BR" sz="2200" b="1" dirty="0"/>
              <a:t>sexta geração começou no ano de </a:t>
            </a:r>
            <a:r>
              <a:rPr lang="pt-BR" sz="2200" b="1" dirty="0" smtClean="0"/>
              <a:t>2000 e dura até </a:t>
            </a:r>
            <a:r>
              <a:rPr lang="pt-BR" sz="2200" b="1" dirty="0"/>
              <a:t>os dias de </a:t>
            </a:r>
            <a:r>
              <a:rPr lang="pt-BR" sz="2200" b="1" dirty="0" smtClean="0"/>
              <a:t>hoje. Características </a:t>
            </a:r>
            <a:r>
              <a:rPr lang="pt-BR" sz="2200" b="1" dirty="0"/>
              <a:t>que marcaram o início da 6º </a:t>
            </a:r>
            <a:r>
              <a:rPr lang="pt-BR" sz="2200" b="1" dirty="0" smtClean="0"/>
              <a:t>geração:</a:t>
            </a:r>
          </a:p>
          <a:p>
            <a:endParaRPr lang="pt-B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 smtClean="0"/>
              <a:t>A principal delas é a introdução </a:t>
            </a:r>
            <a:r>
              <a:rPr lang="pt-BR" sz="2200" b="1" dirty="0"/>
              <a:t>de elementos de conectividade sem fio (</a:t>
            </a:r>
            <a:r>
              <a:rPr lang="pt-BR" sz="2200" b="1" dirty="0" err="1"/>
              <a:t>bluetooth</a:t>
            </a:r>
            <a:r>
              <a:rPr lang="pt-BR" sz="2200" b="1" dirty="0"/>
              <a:t>, </a:t>
            </a:r>
            <a:r>
              <a:rPr lang="pt-BR" sz="2200" b="1" dirty="0" smtClean="0"/>
              <a:t>WiFi), essa característica marca a passagem da 5º para a 6º geração.</a:t>
            </a:r>
            <a:endParaRPr lang="pt-BR" sz="2200" b="1" dirty="0"/>
          </a:p>
          <a:p>
            <a:endParaRPr lang="pt-BR" sz="2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200" b="1" dirty="0"/>
              <a:t>Uso diário </a:t>
            </a:r>
            <a:r>
              <a:rPr lang="pt-BR" sz="2200" b="1" dirty="0" smtClean="0"/>
              <a:t>da </a:t>
            </a:r>
            <a:r>
              <a:rPr lang="pt-BR" sz="2200" b="1" dirty="0"/>
              <a:t>Internet, primeiro em computadores de mesa e depois em todos os </a:t>
            </a:r>
            <a:r>
              <a:rPr lang="pt-BR" sz="2200" b="1" dirty="0" smtClean="0"/>
              <a:t>dispositivos</a:t>
            </a:r>
            <a:r>
              <a:rPr lang="pt-BR" sz="22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200" b="1" dirty="0"/>
              <a:t>Revolução </a:t>
            </a:r>
            <a:r>
              <a:rPr lang="pt-BR" sz="2200" b="1" dirty="0" smtClean="0"/>
              <a:t>do hardware </a:t>
            </a:r>
            <a:r>
              <a:rPr lang="pt-BR" sz="2200" b="1" dirty="0"/>
              <a:t>(CPU, GPU, </a:t>
            </a:r>
            <a:r>
              <a:rPr lang="pt-BR" sz="2200" b="1" dirty="0" smtClean="0"/>
              <a:t>memórias).</a:t>
            </a:r>
            <a:endParaRPr lang="pt-BR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200" b="1" dirty="0"/>
              <a:t>Quantidade impressionante de softwares.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1378690"/>
            <a:ext cx="4358640" cy="48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Início </a:t>
            </a:r>
            <a:r>
              <a:rPr lang="pt-BR" sz="28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a Geração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671691"/>
            <a:ext cx="554082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Desenvolvimento da inteligência </a:t>
            </a:r>
            <a:r>
              <a:rPr lang="pt-BR" sz="2800" dirty="0" smtClean="0"/>
              <a:t>artificial.</a:t>
            </a:r>
            <a:endParaRPr lang="pt-BR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Surgimento </a:t>
            </a:r>
            <a:r>
              <a:rPr lang="pt-BR" sz="2800" dirty="0"/>
              <a:t>de dispositivos inteligentes.</a:t>
            </a:r>
          </a:p>
          <a:p>
            <a:r>
              <a:rPr lang="pt-BR" sz="28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800" dirty="0"/>
              <a:t>Nuvem.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Desenvolvimento de comércio, educação e trabalho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Desenvolvimento de sistemas operacionais específicos para cada tipo </a:t>
            </a:r>
            <a:r>
              <a:rPr lang="pt-BR" sz="2800" dirty="0" smtClean="0"/>
              <a:t>de dispositivo.</a:t>
            </a:r>
            <a:endParaRPr lang="pt-BR" sz="2800" dirty="0"/>
          </a:p>
          <a:p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91" y="105848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8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Influência da </a:t>
            </a:r>
            <a:r>
              <a:rPr lang="pt-BR" sz="2800" b="1" dirty="0" err="1" smtClean="0">
                <a:solidFill>
                  <a:schemeClr val="accent5">
                    <a:lumMod val="50000"/>
                  </a:schemeClr>
                </a:solidFill>
              </a:rPr>
              <a:t>Covid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228600" y="578298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/>
              <a:t>pandemia </a:t>
            </a:r>
            <a:r>
              <a:rPr lang="pt-BR" sz="2400" b="1" dirty="0"/>
              <a:t>do corona </a:t>
            </a:r>
            <a:r>
              <a:rPr lang="pt-BR" sz="2400" b="1" dirty="0" smtClean="0"/>
              <a:t>vírus.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M</a:t>
            </a:r>
            <a:r>
              <a:rPr lang="pt-BR" sz="2400" b="1" dirty="0" smtClean="0"/>
              <a:t>udanças </a:t>
            </a:r>
            <a:r>
              <a:rPr lang="pt-BR" sz="2400" b="1" dirty="0"/>
              <a:t>nos setores da </a:t>
            </a:r>
            <a:r>
              <a:rPr lang="pt-BR" sz="2400" b="1" dirty="0" smtClean="0"/>
              <a:t>tecnologia.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E</a:t>
            </a:r>
            <a:r>
              <a:rPr lang="pt-BR" sz="2400" b="1" dirty="0" smtClean="0"/>
              <a:t>mpresas </a:t>
            </a:r>
            <a:r>
              <a:rPr lang="pt-BR" sz="2400" b="1" dirty="0"/>
              <a:t>e instituições tiveram de se </a:t>
            </a:r>
            <a:r>
              <a:rPr lang="pt-BR" sz="2400" b="1" dirty="0" smtClean="0"/>
              <a:t>adaptar.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/>
              <a:t>Surgimento de diversos tipos </a:t>
            </a:r>
            <a:r>
              <a:rPr lang="pt-BR" sz="2400" b="1" dirty="0"/>
              <a:t>interação online</a:t>
            </a:r>
            <a:r>
              <a:rPr lang="pt-BR" sz="2400" b="1" dirty="0" smtClean="0"/>
              <a:t>. (home </a:t>
            </a:r>
            <a:r>
              <a:rPr lang="pt-BR" sz="2400" b="1" dirty="0" err="1" smtClean="0"/>
              <a:t>work</a:t>
            </a:r>
            <a:r>
              <a:rPr lang="pt-BR" sz="2400" b="1" dirty="0" smtClean="0"/>
              <a:t> </a:t>
            </a:r>
            <a:r>
              <a:rPr lang="pt-BR" sz="2400" b="1" dirty="0"/>
              <a:t>e </a:t>
            </a:r>
            <a:r>
              <a:rPr lang="pt-BR" sz="2400" b="1" dirty="0" smtClean="0"/>
              <a:t>home office).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</a:t>
            </a:r>
            <a:r>
              <a:rPr lang="pt-BR" sz="2400" b="1" dirty="0" smtClean="0"/>
              <a:t>rofissionais </a:t>
            </a:r>
            <a:r>
              <a:rPr lang="pt-BR" sz="2400" b="1" dirty="0"/>
              <a:t>de TI </a:t>
            </a:r>
            <a:r>
              <a:rPr lang="pt-BR" sz="2400" b="1" dirty="0" smtClean="0"/>
              <a:t>ficaram </a:t>
            </a:r>
            <a:r>
              <a:rPr lang="pt-BR" sz="2400" b="1" dirty="0"/>
              <a:t>responsáveis por evitar </a:t>
            </a:r>
            <a:r>
              <a:rPr lang="pt-BR" sz="2400" b="1" dirty="0" smtClean="0"/>
              <a:t>falhas e </a:t>
            </a:r>
            <a:r>
              <a:rPr lang="pt-BR" sz="2400" b="1" dirty="0"/>
              <a:t>fazer com que o home office </a:t>
            </a:r>
            <a:r>
              <a:rPr lang="pt-BR" sz="2400" b="1" dirty="0" smtClean="0"/>
              <a:t>funcione.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S</a:t>
            </a:r>
            <a:r>
              <a:rPr lang="pt-BR" sz="2400" b="1" dirty="0" smtClean="0"/>
              <a:t>oftwares foram </a:t>
            </a:r>
            <a:r>
              <a:rPr lang="pt-BR" sz="2400" b="1" dirty="0"/>
              <a:t>revisados </a:t>
            </a:r>
            <a:r>
              <a:rPr lang="pt-BR" sz="2400" b="1" dirty="0" smtClean="0"/>
              <a:t>para manter </a:t>
            </a:r>
            <a:r>
              <a:rPr lang="pt-BR" sz="2400" b="1" dirty="0"/>
              <a:t>a produtividade.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55" y="1138238"/>
            <a:ext cx="4655589" cy="46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1644316" y="3079851"/>
            <a:ext cx="8903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+mj-lt"/>
              </a:rPr>
              <a:t>Fatos e</a:t>
            </a:r>
            <a:endParaRPr lang="pt-BR" sz="4000" b="1" dirty="0">
              <a:latin typeface="+mj-lt"/>
            </a:endParaRPr>
          </a:p>
          <a:p>
            <a:pPr algn="ctr"/>
            <a:r>
              <a:rPr lang="pt-BR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Personagens</a:t>
            </a:r>
            <a:endParaRPr lang="pt-BR" sz="4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732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Fatos e Personagens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600" y="910696"/>
            <a:ext cx="116165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b="1" dirty="0"/>
              <a:t>Daniela Rus, do </a:t>
            </a:r>
            <a:r>
              <a:rPr lang="pt-BR" b="1" dirty="0" err="1"/>
              <a:t>Mit</a:t>
            </a:r>
            <a:endParaRPr lang="pt-BR" dirty="0"/>
          </a:p>
          <a:p>
            <a:r>
              <a:rPr lang="pt-BR" dirty="0"/>
              <a:t>Em um campo dominado por pesquisadores homens, Daniela se tornou a primeira mulher a dirigir o Laboratório de Ciências da Computação e Inteligência Artificial (CSAIL, da sigla em inglês) do Instituto de Tecnologia de Massachusetts (MIT), uma das instituições de ensino mais conceituadas do mundo. Seu principal campo de atuação é a robótica: em conjunto com outros pesquisadores, ela já desenvolveu robôs capazes de efetuar tarefas bastante díspares, desde cuidar de um jardim a assar biscoitos e dançar com humanos. Para ela, no futuro os robôs estarão tão integrados ao nosso dia a dia que se tornarão tão comuns quanto os celulares são </a:t>
            </a:r>
            <a:r>
              <a:rPr lang="pt-BR" dirty="0" smtClean="0"/>
              <a:t>hoje.</a:t>
            </a:r>
          </a:p>
          <a:p>
            <a:endParaRPr lang="pt-BR" b="1" dirty="0"/>
          </a:p>
          <a:p>
            <a:r>
              <a:rPr lang="pt-BR" b="1" dirty="0" err="1" smtClean="0"/>
              <a:t>Demis</a:t>
            </a:r>
            <a:r>
              <a:rPr lang="pt-BR" b="1" dirty="0" smtClean="0"/>
              <a:t> </a:t>
            </a:r>
            <a:r>
              <a:rPr lang="pt-BR" b="1" dirty="0" err="1"/>
              <a:t>Hassabis</a:t>
            </a:r>
            <a:r>
              <a:rPr lang="pt-BR" b="1" dirty="0"/>
              <a:t>, da </a:t>
            </a:r>
            <a:r>
              <a:rPr lang="pt-BR" b="1" dirty="0" err="1"/>
              <a:t>DeepMind</a:t>
            </a:r>
            <a:endParaRPr lang="pt-BR" dirty="0"/>
          </a:p>
          <a:p>
            <a:r>
              <a:rPr lang="pt-BR" dirty="0"/>
              <a:t>É o </a:t>
            </a:r>
            <a:r>
              <a:rPr lang="pt-BR" dirty="0" err="1"/>
              <a:t>co-fundador</a:t>
            </a:r>
            <a:r>
              <a:rPr lang="pt-BR" dirty="0"/>
              <a:t> e CEO da </a:t>
            </a:r>
            <a:r>
              <a:rPr lang="pt-BR" dirty="0" err="1"/>
              <a:t>DeepMind</a:t>
            </a:r>
            <a:r>
              <a:rPr lang="pt-BR" dirty="0"/>
              <a:t>, startup comprada </a:t>
            </a:r>
            <a:r>
              <a:rPr lang="pt-BR" dirty="0" smtClean="0"/>
              <a:t>pelo. </a:t>
            </a:r>
            <a:r>
              <a:rPr lang="pt-BR" dirty="0"/>
              <a:t>A startup concentrou a atenção da mídia no início deste ano ao levar seu sistema de computador Alpha Go para participar de uma partida contra o campeão mundial do jogo de tabuleiro Go. O programa venceu o humano e trouxe à tona os avanços da </a:t>
            </a:r>
            <a:r>
              <a:rPr lang="pt-BR" dirty="0" err="1"/>
              <a:t>DeepMind</a:t>
            </a:r>
            <a:r>
              <a:rPr lang="pt-BR" dirty="0"/>
              <a:t> em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– campo da inteligência artificial que se baseia na utilização de redes neurais capazes de absorver quantidades enormes de dados e analisá-los para tirar conclusões e prever ações. </a:t>
            </a:r>
            <a:r>
              <a:rPr lang="pt-BR" dirty="0" err="1"/>
              <a:t>Hassabis</a:t>
            </a:r>
            <a:r>
              <a:rPr lang="pt-BR" dirty="0"/>
              <a:t> reforça que o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pode “reinventar a robótica” e abrir um novo caminho para pesquisas científicas, onde as máquinas seriam capazes de identificar áreas promissoras para estudos e colocar cientistas na direção correta.</a:t>
            </a:r>
          </a:p>
          <a:p>
            <a:endParaRPr lang="pt-BR" sz="2400" dirty="0">
              <a:latin typeface="Segoe UI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20184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541874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1F55ACD-B7BB-A441-5188-D02CC2273062}"/>
              </a:ext>
            </a:extLst>
          </p:cNvPr>
          <p:cNvSpPr txBox="1"/>
          <p:nvPr/>
        </p:nvSpPr>
        <p:spPr>
          <a:xfrm>
            <a:off x="1644316" y="2880154"/>
            <a:ext cx="8903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+mj-lt"/>
              </a:rPr>
              <a:t>Conectividade</a:t>
            </a:r>
            <a:endParaRPr lang="pt-BR" sz="4000" b="1" dirty="0">
              <a:latin typeface="+mj-lt"/>
            </a:endParaRPr>
          </a:p>
          <a:p>
            <a:pPr algn="ctr"/>
            <a:r>
              <a:rPr lang="pt-BR" sz="40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Sem fio</a:t>
            </a:r>
            <a:endParaRPr lang="pt-BR" sz="4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0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=""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Conectividade Sem Fio</a:t>
            </a:r>
            <a:endParaRPr lang="pt-B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DA300E6-DBC7-E0EA-F732-2098F59C5EF4}"/>
              </a:ext>
            </a:extLst>
          </p:cNvPr>
          <p:cNvSpPr txBox="1"/>
          <p:nvPr/>
        </p:nvSpPr>
        <p:spPr>
          <a:xfrm>
            <a:off x="228599" y="910696"/>
            <a:ext cx="11616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dirty="0" smtClean="0"/>
              <a:t>Texto aqui</a:t>
            </a:r>
          </a:p>
          <a:p>
            <a:endParaRPr lang="pt-BR" sz="2400" dirty="0">
              <a:latin typeface="Segoe UI Light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6683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36436775A9D4DB0D5DE0C928EED0F" ma:contentTypeVersion="6" ma:contentTypeDescription="Create a new document." ma:contentTypeScope="" ma:versionID="6b0a3f447301c6b8f58caad663f62b2e">
  <xsd:schema xmlns:xsd="http://www.w3.org/2001/XMLSchema" xmlns:xs="http://www.w3.org/2001/XMLSchema" xmlns:p="http://schemas.microsoft.com/office/2006/metadata/properties" xmlns:ns3="cbd2d289-961b-40d7-a722-403056cdd5a5" xmlns:ns4="f705352a-789b-48d0-9079-a8bbb2b29597" targetNamespace="http://schemas.microsoft.com/office/2006/metadata/properties" ma:root="true" ma:fieldsID="d3c08b56c6c7ad58ed3f3a66b262ea0f" ns3:_="" ns4:_="">
    <xsd:import namespace="cbd2d289-961b-40d7-a722-403056cdd5a5"/>
    <xsd:import namespace="f705352a-789b-48d0-9079-a8bbb2b295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2d289-961b-40d7-a722-403056cdd5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5352a-789b-48d0-9079-a8bbb2b295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629833-6AD5-4CA0-879A-441CB1CFBD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d2d289-961b-40d7-a722-403056cdd5a5"/>
    <ds:schemaRef ds:uri="f705352a-789b-48d0-9079-a8bbb2b29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21ADDD-4F71-4D6E-B9FF-42EFE80693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B66A54-0127-4B7C-BF73-9F43081F7015}">
  <ds:schemaRefs>
    <ds:schemaRef ds:uri="cbd2d289-961b-40d7-a722-403056cdd5a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f705352a-789b-48d0-9079-a8bbb2b2959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215</TotalTime>
  <Words>1799</Words>
  <Application>Microsoft Office PowerPoint</Application>
  <PresentationFormat>Widescreen</PresentationFormat>
  <Paragraphs>216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Segoe UI Light</vt:lpstr>
      <vt:lpstr>Segoe UI Light (Corpo)</vt:lpstr>
      <vt:lpstr>Times New Roman</vt:lpstr>
      <vt:lpstr>Wingdings</vt:lpstr>
      <vt:lpstr>Tema do Office</vt:lpstr>
      <vt:lpstr>6ª Geração de Computadores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  <vt:lpstr>Análise de projeto slide 2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6ª Geração de Computadores</dc:title>
  <dc:creator>VINICIUS MODENA NUNES</dc:creator>
  <cp:lastModifiedBy>Jaciane Nunes Souza</cp:lastModifiedBy>
  <cp:revision>27</cp:revision>
  <dcterms:created xsi:type="dcterms:W3CDTF">2022-09-23T14:07:50Z</dcterms:created>
  <dcterms:modified xsi:type="dcterms:W3CDTF">2022-11-24T03:58:00Z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0x01010091D36436775A9D4DB0D5DE0C928EED0F</vt:lpwstr>
  </property>
</Properties>
</file>